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0"/>
  </p:notesMasterIdLst>
  <p:handoutMasterIdLst>
    <p:handoutMasterId r:id="rId21"/>
  </p:handoutMasterIdLst>
  <p:sldIdLst>
    <p:sldId id="25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9911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  <p:guide pos="7296"/>
        <p:guide orient="horz" pos="41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96AFA9A-7D3E-42CC-927E-F23DCCD6D484}" type="datetime2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2018年5月9日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4E50CC-F33A-4EF4-9F12-93EC4A21A0C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32950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1311F18-D970-4D7B-B098-1E7546817641}" type="datetime2">
              <a:rPr lang="zh-TW" altLang="en-US" smtClean="0"/>
              <a:pPr/>
              <a:t>2018年5月9日</a:t>
            </a:fld>
            <a:endParaRPr lang="zh-TW" altLang="en-US" dirty="0"/>
          </a:p>
        </p:txBody>
      </p:sp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2674CE4-FBD8-4481-AEFB-CA53E599A745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32681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674CE4-FBD8-4481-AEFB-CA53E599A745}" type="slidenum">
              <a:rPr lang="en-US" altLang="zh-TW" smtClean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7974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zh-TW" altLang="en-US" dirty="0"/>
              <a:t>簡報可讓觀眾獲得的好處：如果成人學習者了解課程主題的學習方式和重要性，可提升他們的學習動機。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zh-TW" altLang="en-US" dirty="0"/>
              <a:t>簡報者對於此主題的專業程度：概述您在這個領域獲得的認證，或說明為何參與者必須聽信於您。</a:t>
            </a: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F2FD335-6D8E-486A-8F5F-DFC7325903FF}" type="slidenum">
              <a:rPr lang="en-US" altLang="zh-TW" smtClean="0"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867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3" name="矩形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4" name="矩形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5" name="矩形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6" name="矩形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7" name="矩形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30" name="圓角矩形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31" name="圓角矩形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矩形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609600" y="2389009"/>
            <a:ext cx="11277600" cy="1470025"/>
          </a:xfrm>
        </p:spPr>
        <p:txBody>
          <a:bodyPr rtlCol="0"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 rtlCol="0"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17" name="頁尾預留位置 16"/>
          <p:cNvSpPr>
            <a:spLocks noGrp="1"/>
          </p:cNvSpPr>
          <p:nvPr>
            <p:ph type="ftr" sz="quarter" idx="11"/>
          </p:nvPr>
        </p:nvSpPr>
        <p:spPr>
          <a:xfrm>
            <a:off x="7265116" y="4205288"/>
            <a:ext cx="172720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28" name="日期預留位置 27"/>
          <p:cNvSpPr>
            <a:spLocks noGrp="1"/>
          </p:cNvSpPr>
          <p:nvPr>
            <p:ph type="dt" sz="half" idx="10"/>
          </p:nvPr>
        </p:nvSpPr>
        <p:spPr>
          <a:xfrm>
            <a:off x="9043832" y="4206240"/>
            <a:ext cx="1280160" cy="457200"/>
          </a:xfrm>
        </p:spPr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fld id="{D680CC22-4E9F-4C64-95EA-15180CEA148A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29" name="投影片編號預留位置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 rtlCol="0"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115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CFB655-E279-4DE7-AFF4-4A3FE36E3A57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784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1143000"/>
            <a:ext cx="2540000" cy="5448300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zh-TW" altLang="en-US" dirty="0"/>
              <a:t>編輯母片標題樣式</a:t>
            </a:r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143000"/>
            <a:ext cx="8331200" cy="5448300"/>
          </a:xfrm>
        </p:spPr>
        <p:txBody>
          <a:bodyPr vert="eaVert" rtlCol="0"/>
          <a:lstStyle>
            <a:lvl5pPr>
              <a:defRPr/>
            </a:lvl5pPr>
          </a:lstStyle>
          <a:p>
            <a:pPr lvl="0" rtl="0" eaLnBrk="1" latinLnBrk="0" hangingPunct="1"/>
            <a:r>
              <a:rPr lang="zh-TW" altLang="en-US" dirty="0"/>
              <a:t>按一下以編輯母片文字樣式</a:t>
            </a:r>
          </a:p>
          <a:p>
            <a:pPr lvl="1" rtl="0" eaLnBrk="1" latinLnBrk="0" hangingPunct="1"/>
            <a:r>
              <a:rPr lang="zh-TW" altLang="en-US" dirty="0"/>
              <a:t>第二層</a:t>
            </a:r>
          </a:p>
          <a:p>
            <a:pPr lvl="2" rtl="0" eaLnBrk="1" latinLnBrk="0" hangingPunct="1"/>
            <a:r>
              <a:rPr lang="zh-TW" altLang="en-US" dirty="0"/>
              <a:t>第三層</a:t>
            </a:r>
          </a:p>
          <a:p>
            <a:pPr lvl="3" rtl="0" eaLnBrk="1" latinLnBrk="0" hangingPunct="1"/>
            <a:r>
              <a:rPr lang="zh-TW" altLang="en-US" dirty="0"/>
              <a:t>第四層</a:t>
            </a:r>
          </a:p>
          <a:p>
            <a:pPr lvl="4" rtl="0" eaLnBrk="1" latinLnBrk="0" hangingPunct="1"/>
            <a:r>
              <a:rPr lang="zh-TW" altLang="en-US" dirty="0"/>
              <a:t>第五層</a:t>
            </a:r>
            <a:r>
              <a:rPr lang="en-US" altLang="zh-TW" dirty="0"/>
              <a:t>a</a:t>
            </a:r>
            <a:endParaRPr kumimoji="0"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7E4AE4-EFA9-4FD9-A229-004A31E547D5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7808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44B7CC-4AA8-43B8-AE83-02691DCDABC3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9430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1968322"/>
            <a:ext cx="10363200" cy="1362075"/>
          </a:xfrm>
        </p:spPr>
        <p:txBody>
          <a:bodyPr rtlCol="0"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chemeClr val="accent2"/>
                </a:solidFill>
                <a:effectLst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kumimoji="0"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rtlCol="0"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572BCF-2FF2-4C6E-B5A8-E6DE1AF4B961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512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341875"/>
          </a:xfrm>
        </p:spPr>
        <p:txBody>
          <a:bodyPr rtlCol="0"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F4FBF5-CDC6-4057-A311-5C521C8F5DB8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4644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rtlCol="0" anchor="ctr"/>
          <a:lstStyle>
            <a:lvl1pPr>
              <a:defRPr sz="4000" b="0" i="0" cap="none" baseline="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</p:txBody>
      </p:sp>
      <p:sp>
        <p:nvSpPr>
          <p:cNvPr id="5" name="內容預留位置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lumMod val="60000"/>
              <a:lumOff val="4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rtlCol="0"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28" name="頁尾預留位置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26" name="日期預留位置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33E8C17-4C3B-4AED-BB36-C741E1DC4CDE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27" name="投影片編號預留位置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0716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rtlCol="0"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 rtlCol="0"/>
          <a:lstStyle/>
          <a:p>
            <a:pPr rtl="0"/>
            <a:fld id="{A274F4D4-41C4-43DF-B10D-F70E9B50FCC2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195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0D8C69-8E88-4B86-8CF3-2D8ABB71F89F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569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hasCustomPrompt="1"/>
          </p:nvPr>
        </p:nvSpPr>
        <p:spPr>
          <a:xfrm>
            <a:off x="7137995" y="1101970"/>
            <a:ext cx="4511040" cy="877824"/>
          </a:xfrm>
        </p:spPr>
        <p:txBody>
          <a:bodyPr rtlCol="0" anchor="b"/>
          <a:lstStyle>
            <a:lvl1pPr algn="l">
              <a:buNone/>
              <a:defRPr sz="1800" b="1"/>
            </a:lvl1pPr>
          </a:lstStyle>
          <a:p>
            <a:pPr rtl="0"/>
            <a:r>
              <a:rPr lang="zh-TW" altLang="en-US" dirty="0"/>
              <a:t>編輯母片標題樣式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05083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  <a:p>
            <a:pPr lvl="1" rtl="0" eaLnBrk="1" latinLnBrk="0" hangingPunct="1"/>
            <a:r>
              <a:rPr lang="zh-TW" altLang="en-US"/>
              <a:t>第二層</a:t>
            </a:r>
          </a:p>
          <a:p>
            <a:pPr lvl="2" rtl="0" eaLnBrk="1" latinLnBrk="0" hangingPunct="1"/>
            <a:r>
              <a:rPr lang="zh-TW" altLang="en-US"/>
              <a:t>第三層</a:t>
            </a:r>
          </a:p>
          <a:p>
            <a:pPr lvl="3" rtl="0" eaLnBrk="1" latinLnBrk="0" hangingPunct="1"/>
            <a:r>
              <a:rPr lang="zh-TW" altLang="en-US"/>
              <a:t>第四層</a:t>
            </a:r>
          </a:p>
          <a:p>
            <a:pPr lvl="4" rtl="0" eaLnBrk="1" latinLnBrk="0" hangingPunct="1"/>
            <a:r>
              <a:rPr lang="zh-TW" altLang="en-US"/>
              <a:t>第五層</a:t>
            </a:r>
            <a:endParaRPr kumimoji="0"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580573"/>
          </a:xfrm>
        </p:spPr>
        <p:txBody>
          <a:bodyPr rtlCol="0"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5A7139-9615-44C0-8E48-7B3A81ED52C4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868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eaVert" lIns="45720" tIns="0" rIns="45720" rtlCol="0" anchor="t"/>
          <a:lstStyle>
            <a:lvl1pPr algn="ctr">
              <a:buNone/>
              <a:defRPr sz="2000" b="1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圖片預留位置 2" descr="要新增影像的空白預留位置。按一下預留位置，然後選取您要新增的影像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zh-TW" altLang="en-US"/>
              <a:t>按一下圖示以新增圖片</a:t>
            </a:r>
            <a:endParaRPr kumimoji="0"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rtl="0" eaLnBrk="1" latinLnBrk="0" hangingPunct="1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TW" altLang="en-US" dirty="0"/>
              <a:t>新增頁尾</a:t>
            </a:r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70A3B-5055-4ACA-8D9E-69847E896869}" type="datetime2">
              <a:rPr lang="zh-TW" altLang="en-US" smtClean="0"/>
              <a:t>2018年5月9日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n-US" altLang="zh-TW" smtClean="0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836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1" name="矩形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2" name="矩形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33" name="圓角矩形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 useBgFill="1">
        <p:nvSpPr>
          <p:cNvPr id="34" name="圓角矩形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5" name="矩形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6" name="矩形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7" name="矩形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8" name="矩形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9" name="矩形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0" name="矩形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zh-TW" altLang="en-US" sz="18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2" name="標題預留位置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pPr rtl="0"/>
            <a:r>
              <a:rPr lang="zh-TW" altLang="en-US" dirty="0"/>
              <a:t>按一下以編輯母片標題樣式</a:t>
            </a:r>
          </a:p>
        </p:txBody>
      </p:sp>
      <p:sp>
        <p:nvSpPr>
          <p:cNvPr id="13" name="文字預留位置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rtl="0"/>
            <a:r>
              <a:rPr lang="zh-TW" altLang="en-US" dirty="0"/>
              <a:t>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3" name="頁尾預留位置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 rtlCol="0"/>
          <a:lstStyle>
            <a:lvl1pPr algn="r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dirty="0"/>
              <a:t>新增頁尾</a:t>
            </a:r>
          </a:p>
        </p:txBody>
      </p:sp>
      <p:sp>
        <p:nvSpPr>
          <p:cNvPr id="14" name="日期預留位置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 rtlCol="0"/>
          <a:lstStyle>
            <a:lvl1pPr algn="l" eaLnBrk="1" latinLnBrk="0" hangingPunct="1">
              <a:defRPr kumimoji="0" sz="1100">
                <a:solidFill>
                  <a:schemeClr val="accent2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12233221-9E5A-44E3-8D2A-51D4D9EBD76D}" type="datetime2">
              <a:rPr lang="zh-TW" altLang="en-US" smtClean="0"/>
              <a:pPr/>
              <a:t>2018年5月9日</a:t>
            </a:fld>
            <a:endParaRPr lang="zh-TW" altLang="en-US" dirty="0"/>
          </a:p>
        </p:txBody>
      </p:sp>
      <p:sp>
        <p:nvSpPr>
          <p:cNvPr id="23" name="投影片編號預留位置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rtlCol="0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01CF334-2D5C-4859-84A6-CA7E6E43FAEB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321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>
            <a:lumMod val="75000"/>
          </a:schemeClr>
        </a:buClr>
        <a:buFont typeface="Georgia"/>
        <a:buChar char="•"/>
        <a:defRPr kumimoji="0" sz="28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>
            <a:lumMod val="75000"/>
          </a:schemeClr>
        </a:buClr>
        <a:buFont typeface="Georgia"/>
        <a:buChar char="▫"/>
        <a:defRPr kumimoji="0" sz="26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4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2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2000" kern="120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500" kern="1200">
          <a:solidFill>
            <a:schemeClr val="tx2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1">
            <a:lumMod val="50000"/>
          </a:schemeClr>
        </a:buClr>
        <a:buFont typeface="Wingdings 2" panose="05020102010507070707" pitchFamily="18" charset="2"/>
        <a:buChar char="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orient="horz" pos="4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83765" y="2154118"/>
            <a:ext cx="11277600" cy="1470025"/>
          </a:xfrm>
        </p:spPr>
        <p:txBody>
          <a:bodyPr rtlCol="0"/>
          <a:lstStyle/>
          <a:p>
            <a:r>
              <a:rPr lang="zh-TW" altLang="en-US" dirty="0"/>
              <a:t>現代 </a:t>
            </a:r>
            <a:r>
              <a:rPr lang="en-US" altLang="zh-TW" dirty="0" err="1"/>
              <a:t>.Net</a:t>
            </a:r>
            <a:r>
              <a:rPr lang="en-US" altLang="zh-TW" dirty="0"/>
              <a:t> </a:t>
            </a:r>
            <a:r>
              <a:rPr lang="zh-TW" altLang="en-US" dirty="0"/>
              <a:t>開發者之路 </a:t>
            </a:r>
            <a:r>
              <a:rPr lang="en-US" altLang="zh-TW" dirty="0"/>
              <a:t>- MVC </a:t>
            </a:r>
            <a:r>
              <a:rPr lang="zh-TW" altLang="en-US" dirty="0"/>
              <a:t>完全精通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409208" y="5771870"/>
            <a:ext cx="1348596" cy="542665"/>
          </a:xfrm>
        </p:spPr>
        <p:txBody>
          <a:bodyPr rtlCol="0"/>
          <a:lstStyle/>
          <a:p>
            <a:pPr rtl="0"/>
            <a:r>
              <a:rPr lang="zh-TW" altLang="en-US" dirty="0"/>
              <a:t>陳彥如</a:t>
            </a:r>
          </a:p>
        </p:txBody>
      </p:sp>
    </p:spTree>
    <p:extLst>
      <p:ext uri="{BB962C8B-B14F-4D97-AF65-F5344CB8AC3E}">
        <p14:creationId xmlns:p14="http://schemas.microsoft.com/office/powerpoint/2010/main" val="706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C72E475-814B-4F8B-9FFD-D80D53CE53D2}"/>
              </a:ext>
            </a:extLst>
          </p:cNvPr>
          <p:cNvSpPr/>
          <p:nvPr/>
        </p:nvSpPr>
        <p:spPr>
          <a:xfrm>
            <a:off x="271243" y="659552"/>
            <a:ext cx="100975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//1.</a:t>
            </a:r>
            <a:endParaRPr lang="zh-TW" altLang="en-US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       [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(Duration = 5,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VaryByParam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= 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"none"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)]</a:t>
            </a: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       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</a:t>
            </a:r>
            <a:r>
              <a:rPr lang="zh-TW" altLang="en-US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不允許任何參數，不管任何參數值不同都不會建立不同版本的</a:t>
            </a:r>
            <a:r>
              <a:rPr lang="en-US" altLang="zh-TW" dirty="0" err="1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endParaRPr lang="en-US" altLang="zh-TW" dirty="0">
              <a:solidFill>
                <a:srgbClr val="008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pic>
        <p:nvPicPr>
          <p:cNvPr id="5" name="ch14_16-2-3_1_OutputCache">
            <a:hlinkClick r:id="" action="ppaction://media"/>
            <a:extLst>
              <a:ext uri="{FF2B5EF4-FFF2-40B4-BE49-F238E27FC236}">
                <a16:creationId xmlns:a16="http://schemas.microsoft.com/office/drawing/2014/main" id="{0A404AFB-E9D2-4C11-90A7-7D71C3887F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880" y="1945451"/>
            <a:ext cx="7696200" cy="432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53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6549078-88E7-46DE-9C94-471946F3E4FE}"/>
              </a:ext>
            </a:extLst>
          </p:cNvPr>
          <p:cNvSpPr/>
          <p:nvPr/>
        </p:nvSpPr>
        <p:spPr>
          <a:xfrm>
            <a:off x="0" y="622369"/>
            <a:ext cx="105253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//2.</a:t>
            </a:r>
            <a:endParaRPr lang="zh-TW" altLang="en-US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	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//[</a:t>
            </a:r>
            <a:r>
              <a:rPr lang="en-US" altLang="zh-TW" dirty="0" err="1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(Duration = 60)]</a:t>
            </a: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	[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(Duration = 60,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VaryByParam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= 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"*"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)]</a:t>
            </a: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       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</a:t>
            </a:r>
            <a:r>
              <a:rPr lang="zh-TW" altLang="en-US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不做限制任何參數都建立一個不同版本的</a:t>
            </a:r>
            <a:r>
              <a:rPr lang="en-US" altLang="zh-TW" dirty="0" err="1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endParaRPr lang="en-US" altLang="zh-TW" dirty="0">
              <a:solidFill>
                <a:srgbClr val="008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pic>
        <p:nvPicPr>
          <p:cNvPr id="8" name="ch14_16-2-3_2_OutputCache">
            <a:hlinkClick r:id="" action="ppaction://media"/>
            <a:extLst>
              <a:ext uri="{FF2B5EF4-FFF2-40B4-BE49-F238E27FC236}">
                <a16:creationId xmlns:a16="http://schemas.microsoft.com/office/drawing/2014/main" id="{D01961E4-0BB1-4718-AD30-FBE0786CC1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7682" y="1958666"/>
            <a:ext cx="7822035" cy="439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39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C62A252-B491-4259-87BA-2E30F9F6F99A}"/>
              </a:ext>
            </a:extLst>
          </p:cNvPr>
          <p:cNvSpPr/>
          <p:nvPr/>
        </p:nvSpPr>
        <p:spPr>
          <a:xfrm>
            <a:off x="137019" y="572359"/>
            <a:ext cx="100220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//3.</a:t>
            </a:r>
            <a:endParaRPr lang="en-US" altLang="zh-TW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[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(Duration = 60,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VaryByParam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= 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searchBy;searchText;pageNumber;sortBy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)]</a:t>
            </a:r>
            <a:b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</a:b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</a:t>
            </a:r>
            <a:r>
              <a:rPr lang="zh-TW" altLang="en-US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指定某些參數值不同時會建立一個不同版本的</a:t>
            </a:r>
            <a:r>
              <a:rPr lang="en-US" altLang="zh-TW" dirty="0" err="1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outputCache</a:t>
            </a:r>
            <a:endParaRPr lang="zh-TW" altLang="en-US" dirty="0"/>
          </a:p>
        </p:txBody>
      </p:sp>
      <p:pic>
        <p:nvPicPr>
          <p:cNvPr id="9" name="ch14_16-2-3_3_OutputCache">
            <a:hlinkClick r:id="" action="ppaction://media"/>
            <a:extLst>
              <a:ext uri="{FF2B5EF4-FFF2-40B4-BE49-F238E27FC236}">
                <a16:creationId xmlns:a16="http://schemas.microsoft.com/office/drawing/2014/main" id="{9C936DEB-7248-4434-95B9-3F0742673E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3914" y="1869488"/>
            <a:ext cx="7470483" cy="419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42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4B74858-3D74-4077-B6BC-5A310519DCBA}"/>
              </a:ext>
            </a:extLst>
          </p:cNvPr>
          <p:cNvSpPr/>
          <p:nvPr/>
        </p:nvSpPr>
        <p:spPr>
          <a:xfrm>
            <a:off x="204131" y="576308"/>
            <a:ext cx="707751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//1.Get the </a:t>
            </a:r>
            <a:r>
              <a:rPr lang="en-US" altLang="zh-TW" dirty="0" err="1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url</a:t>
            </a:r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for the action method:</a:t>
            </a:r>
            <a:endParaRPr lang="en-US" altLang="zh-TW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string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staleItem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=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Url.Action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"Index6"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"Gamer"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);</a:t>
            </a:r>
          </a:p>
          <a:p>
            <a:r>
              <a:rPr lang="en-US" altLang="zh-TW" dirty="0">
                <a:solidFill>
                  <a:srgbClr val="008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//2. Remove the item from cache</a:t>
            </a:r>
            <a:endParaRPr lang="en-US" altLang="zh-TW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if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(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staleItem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!= </a:t>
            </a:r>
            <a:r>
              <a:rPr lang="en-US" altLang="zh-TW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null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 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Response.RemoveOutputCacheItem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staleItem</a:t>
            </a:r>
            <a:r>
              <a:rPr lang="en-US" altLang="zh-TW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);</a:t>
            </a:r>
            <a:endParaRPr lang="zh-TW" altLang="en-US" dirty="0"/>
          </a:p>
        </p:txBody>
      </p:sp>
      <p:pic>
        <p:nvPicPr>
          <p:cNvPr id="6" name="ch14_16-2-3_3-2_OutputCache">
            <a:hlinkClick r:id="" action="ppaction://media"/>
            <a:extLst>
              <a:ext uri="{FF2B5EF4-FFF2-40B4-BE49-F238E27FC236}">
                <a16:creationId xmlns:a16="http://schemas.microsoft.com/office/drawing/2014/main" id="{E3234FDC-E82F-4B94-9749-F137BF2F60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2188272"/>
            <a:ext cx="7771701" cy="436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5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CC8696-30A4-41D2-BEA5-72BD4E3A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061" y="728932"/>
            <a:ext cx="10972800" cy="1066800"/>
          </a:xfrm>
        </p:spPr>
        <p:txBody>
          <a:bodyPr/>
          <a:lstStyle/>
          <a:p>
            <a:r>
              <a:rPr lang="zh-TW" altLang="en-US" dirty="0"/>
              <a:t>使用</a:t>
            </a:r>
            <a:r>
              <a:rPr lang="en-US" altLang="zh-TW" dirty="0"/>
              <a:t>Area</a:t>
            </a:r>
            <a:r>
              <a:rPr lang="zh-TW" altLang="en-US" dirty="0"/>
              <a:t>將網站畫地分區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6FFF8C-6D70-4C7E-AFDB-30E625C71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207" y="1930247"/>
            <a:ext cx="11313952" cy="4325112"/>
          </a:xfrm>
        </p:spPr>
        <p:txBody>
          <a:bodyPr/>
          <a:lstStyle/>
          <a:p>
            <a:pPr marL="109728" indent="0">
              <a:buNone/>
            </a:pPr>
            <a:r>
              <a:rPr lang="zh-TW" altLang="en-US" dirty="0"/>
              <a:t>龐大複雜的</a:t>
            </a:r>
            <a:r>
              <a:rPr lang="en-US" altLang="zh-TW" dirty="0"/>
              <a:t>Web Application</a:t>
            </a:r>
            <a:r>
              <a:rPr lang="zh-TW" altLang="en-US" dirty="0"/>
              <a:t>通常需要</a:t>
            </a:r>
            <a:r>
              <a:rPr lang="en-US" altLang="zh-TW" dirty="0"/>
              <a:t>Area</a:t>
            </a:r>
            <a:r>
              <a:rPr lang="zh-TW" altLang="en-US" dirty="0"/>
              <a:t>來將網站畫地分區。</a:t>
            </a:r>
            <a:endParaRPr lang="en-US" altLang="zh-TW" dirty="0"/>
          </a:p>
          <a:p>
            <a:pPr marL="109728" indent="0">
              <a:buNone/>
            </a:pPr>
            <a:r>
              <a:rPr lang="zh-TW" altLang="en-US" dirty="0"/>
              <a:t>每個</a:t>
            </a:r>
            <a:r>
              <a:rPr lang="en-US" altLang="zh-TW" dirty="0"/>
              <a:t>Area</a:t>
            </a:r>
            <a:r>
              <a:rPr lang="zh-TW" altLang="en-US" dirty="0"/>
              <a:t>都有屬於自己的</a:t>
            </a:r>
            <a:r>
              <a:rPr lang="en-US" altLang="zh-TW" dirty="0"/>
              <a:t>Model</a:t>
            </a:r>
            <a:r>
              <a:rPr lang="zh-TW" altLang="en-US" dirty="0"/>
              <a:t>，</a:t>
            </a:r>
            <a:r>
              <a:rPr lang="en-US" altLang="zh-TW" dirty="0"/>
              <a:t>View</a:t>
            </a:r>
            <a:r>
              <a:rPr lang="zh-TW" altLang="en-US" dirty="0"/>
              <a:t>，</a:t>
            </a:r>
            <a:r>
              <a:rPr lang="en-US" altLang="zh-TW" dirty="0"/>
              <a:t>Controller</a:t>
            </a:r>
            <a:r>
              <a:rPr lang="zh-TW" altLang="en-US" dirty="0"/>
              <a:t>結構。</a:t>
            </a:r>
            <a:endParaRPr lang="en-US" altLang="zh-TW" dirty="0"/>
          </a:p>
          <a:p>
            <a:pPr marL="109728" indent="0">
              <a:buNone/>
            </a:pPr>
            <a:r>
              <a:rPr lang="zh-TW" altLang="en-US" dirty="0"/>
              <a:t>每個</a:t>
            </a:r>
            <a:r>
              <a:rPr lang="en-US" altLang="zh-TW" dirty="0"/>
              <a:t>Area</a:t>
            </a:r>
            <a:r>
              <a:rPr lang="zh-TW" altLang="en-US" dirty="0"/>
              <a:t>內的</a:t>
            </a:r>
            <a:r>
              <a:rPr lang="en-US" altLang="zh-TW" dirty="0"/>
              <a:t>MVC</a:t>
            </a:r>
            <a:r>
              <a:rPr lang="zh-TW" altLang="en-US" dirty="0"/>
              <a:t>都不會和其他</a:t>
            </a:r>
            <a:r>
              <a:rPr lang="en-US" altLang="zh-TW" dirty="0"/>
              <a:t>Area</a:t>
            </a:r>
            <a:r>
              <a:rPr lang="zh-TW" altLang="en-US" dirty="0"/>
              <a:t>的</a:t>
            </a:r>
            <a:r>
              <a:rPr lang="en-US" altLang="zh-TW" dirty="0"/>
              <a:t>MVC</a:t>
            </a:r>
            <a:r>
              <a:rPr lang="zh-TW" altLang="en-US" dirty="0"/>
              <a:t>互相影響，可以獨立作業。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8245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CC1E397-DA8D-4C9A-B5D5-FF9D262C8554}"/>
              </a:ext>
            </a:extLst>
          </p:cNvPr>
          <p:cNvSpPr/>
          <p:nvPr/>
        </p:nvSpPr>
        <p:spPr>
          <a:xfrm>
            <a:off x="268448" y="856612"/>
            <a:ext cx="1054496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@</a:t>
            </a:r>
            <a:r>
              <a:rPr lang="en-US" altLang="zh-TW" sz="1400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Html.ActionLink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"Views/Home/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Index.cshtml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"Index"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"Home"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new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{ area =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},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null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&lt;</a:t>
            </a:r>
            <a:r>
              <a:rPr lang="en-US" altLang="zh-TW" sz="1400" dirty="0" err="1">
                <a:solidFill>
                  <a:srgbClr val="8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br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/&gt;</a:t>
            </a:r>
            <a:endParaRPr lang="en-US" altLang="zh-TW" sz="1400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@</a:t>
            </a:r>
            <a:r>
              <a:rPr lang="en-US" altLang="zh-TW" sz="1400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Html.ActionLink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"Areas/Gamer/Views/Home/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Index.cshtml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"Index"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"Home"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new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{ area =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"Gamer"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},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null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&lt;</a:t>
            </a:r>
            <a:r>
              <a:rPr lang="en-US" altLang="zh-TW" sz="1400" dirty="0" err="1">
                <a:solidFill>
                  <a:srgbClr val="8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br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/&gt;</a:t>
            </a:r>
            <a:endParaRPr lang="en-US" altLang="zh-TW" sz="1400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@</a:t>
            </a:r>
            <a:r>
              <a:rPr lang="en-US" altLang="zh-TW" sz="1400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Html.ActionLink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"Areas/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VipGamer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/Views/Home/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Index.cshtml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"Index"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"Home"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new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{ area =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VipGamer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},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null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&lt;</a:t>
            </a:r>
            <a:r>
              <a:rPr lang="en-US" altLang="zh-TW" sz="1400" dirty="0" err="1">
                <a:solidFill>
                  <a:srgbClr val="8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br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/&gt;</a:t>
            </a:r>
            <a:endParaRPr lang="en-US" altLang="zh-TW" sz="1400" dirty="0">
              <a:solidFill>
                <a:srgbClr val="000000"/>
              </a:solidFill>
              <a:latin typeface="細明體" panose="02020509000000000000" pitchFamily="49" charset="-120"/>
              <a:ea typeface="細明體" panose="02020509000000000000" pitchFamily="49" charset="-120"/>
            </a:endParaRPr>
          </a:p>
          <a:p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@</a:t>
            </a:r>
            <a:r>
              <a:rPr lang="en-US" altLang="zh-TW" sz="1400" dirty="0" err="1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Html.ActionLink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(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"Areas/Admin/Views/Home/</a:t>
            </a:r>
            <a:r>
              <a:rPr lang="en-US" altLang="zh-TW" sz="1400" dirty="0" err="1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Index.cshtml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"Index"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"Home"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new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{ area = </a:t>
            </a:r>
            <a:r>
              <a:rPr lang="en-US" altLang="zh-TW" sz="1400" dirty="0">
                <a:solidFill>
                  <a:srgbClr val="A31515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"Admin"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},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null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)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&lt;</a:t>
            </a:r>
            <a:r>
              <a:rPr lang="en-US" altLang="zh-TW" sz="1400" dirty="0" err="1">
                <a:solidFill>
                  <a:srgbClr val="8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br</a:t>
            </a:r>
            <a:r>
              <a:rPr lang="en-US" altLang="zh-TW" sz="1400" dirty="0">
                <a:solidFill>
                  <a:srgbClr val="000000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 </a:t>
            </a:r>
            <a:r>
              <a:rPr lang="en-US" altLang="zh-TW" sz="1400" dirty="0">
                <a:solidFill>
                  <a:srgbClr val="0000FF"/>
                </a:solidFill>
                <a:latin typeface="細明體" panose="02020509000000000000" pitchFamily="49" charset="-120"/>
                <a:ea typeface="細明體" panose="02020509000000000000" pitchFamily="49" charset="-120"/>
              </a:rPr>
              <a:t>/&gt;</a:t>
            </a:r>
            <a:endParaRPr lang="zh-TW" altLang="en-US" sz="1400" dirty="0"/>
          </a:p>
        </p:txBody>
      </p:sp>
      <p:pic>
        <p:nvPicPr>
          <p:cNvPr id="5" name="ch18_ActionResultSubClass">
            <a:hlinkClick r:id="" action="ppaction://media"/>
            <a:extLst>
              <a:ext uri="{FF2B5EF4-FFF2-40B4-BE49-F238E27FC236}">
                <a16:creationId xmlns:a16="http://schemas.microsoft.com/office/drawing/2014/main" id="{39C2B3C6-366A-4C7D-BAF9-526BCCCDB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5894" y="1810719"/>
            <a:ext cx="9194334" cy="459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9523" y="828461"/>
            <a:ext cx="107801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關於</a:t>
            </a:r>
            <a:r>
              <a:rPr lang="en-US" altLang="zh-TW" dirty="0"/>
              <a:t>Range</a:t>
            </a:r>
            <a:r>
              <a:rPr lang="zh-TW" altLang="en-US" dirty="0"/>
              <a:t>，</a:t>
            </a:r>
            <a:r>
              <a:rPr lang="en-US" altLang="zh-TW" dirty="0" err="1"/>
              <a:t>DateRange</a:t>
            </a:r>
            <a:r>
              <a:rPr lang="zh-TW" altLang="en-US" dirty="0"/>
              <a:t>，</a:t>
            </a:r>
            <a:r>
              <a:rPr lang="en-US" altLang="zh-TW" dirty="0" err="1"/>
              <a:t>BetweenMinimumDateAndToday</a:t>
            </a:r>
            <a:r>
              <a:rPr lang="zh-TW" altLang="en-US" dirty="0"/>
              <a:t>，</a:t>
            </a:r>
            <a:r>
              <a:rPr lang="en-US" altLang="zh-TW" dirty="0" err="1"/>
              <a:t>BeforeToday</a:t>
            </a:r>
            <a:r>
              <a:rPr lang="zh-TW" altLang="en-US" dirty="0"/>
              <a:t>，</a:t>
            </a:r>
            <a:r>
              <a:rPr lang="en-US" altLang="zh-TW" dirty="0" err="1"/>
              <a:t>DisplayFormat</a:t>
            </a:r>
            <a:r>
              <a:rPr lang="zh-TW" altLang="en-US" dirty="0"/>
              <a:t>，</a:t>
            </a:r>
            <a:r>
              <a:rPr lang="en-US" altLang="zh-TW" dirty="0" err="1"/>
              <a:t>DateTimeformat</a:t>
            </a:r>
            <a:r>
              <a:rPr lang="zh-TW" altLang="en-US" dirty="0"/>
              <a:t>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4113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1EC33C2-615B-461A-8D7D-A5F86B902CE6}"/>
              </a:ext>
            </a:extLst>
          </p:cNvPr>
          <p:cNvSpPr/>
          <p:nvPr/>
        </p:nvSpPr>
        <p:spPr>
          <a:xfrm>
            <a:off x="159792" y="568246"/>
            <a:ext cx="2359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關於</a:t>
            </a:r>
            <a:r>
              <a:rPr lang="en-US" altLang="zh-TW" dirty="0" err="1"/>
              <a:t>RegularExpression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368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26E12AF-B6CF-41E4-9643-5760C7C5FC28}"/>
              </a:ext>
            </a:extLst>
          </p:cNvPr>
          <p:cNvSpPr/>
          <p:nvPr/>
        </p:nvSpPr>
        <p:spPr>
          <a:xfrm>
            <a:off x="147152" y="585024"/>
            <a:ext cx="45697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關於</a:t>
            </a:r>
            <a:r>
              <a:rPr lang="en-US" altLang="zh-TW" dirty="0"/>
              <a:t>Compare</a:t>
            </a:r>
            <a:r>
              <a:rPr lang="zh-TW" altLang="en-US" dirty="0"/>
              <a:t>，</a:t>
            </a:r>
            <a:r>
              <a:rPr lang="en-US" altLang="zh-TW" dirty="0"/>
              <a:t>Remote</a:t>
            </a:r>
            <a:r>
              <a:rPr lang="zh-TW" altLang="en-US" dirty="0"/>
              <a:t>，</a:t>
            </a:r>
            <a:r>
              <a:rPr lang="en-US" altLang="zh-TW" dirty="0" err="1"/>
              <a:t>RemoteClientServer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4512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57154F1-3214-4E40-A1CD-3D54767B26B2}"/>
              </a:ext>
            </a:extLst>
          </p:cNvPr>
          <p:cNvSpPr/>
          <p:nvPr/>
        </p:nvSpPr>
        <p:spPr>
          <a:xfrm>
            <a:off x="2913774" y="2808106"/>
            <a:ext cx="63644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完全手寫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Entity Framework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連接資料庫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7532A66-6678-4932-AB95-09C6CE881234}"/>
              </a:ext>
            </a:extLst>
          </p:cNvPr>
          <p:cNvSpPr/>
          <p:nvPr/>
        </p:nvSpPr>
        <p:spPr>
          <a:xfrm>
            <a:off x="2393657" y="4347405"/>
            <a:ext cx="8067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accent4">
                    <a:lumMod val="75000"/>
                  </a:schemeClr>
                </a:solidFill>
                <a:latin typeface="Varela Round"/>
              </a:rPr>
              <a:t>不依靠任何工具，讓你完全手寫出</a:t>
            </a:r>
            <a:r>
              <a:rPr lang="en-US" altLang="zh-TW" dirty="0">
                <a:solidFill>
                  <a:schemeClr val="accent4">
                    <a:lumMod val="75000"/>
                  </a:schemeClr>
                </a:solidFill>
                <a:latin typeface="Varela Round"/>
              </a:rPr>
              <a:t>Database First</a:t>
            </a:r>
            <a:r>
              <a:rPr lang="zh-TW" altLang="en-US" dirty="0">
                <a:solidFill>
                  <a:schemeClr val="accent4">
                    <a:lumMod val="75000"/>
                  </a:schemeClr>
                </a:solidFill>
                <a:latin typeface="Varela Round"/>
              </a:rPr>
              <a:t>的</a:t>
            </a:r>
            <a:r>
              <a:rPr lang="en-US" altLang="zh-TW" dirty="0">
                <a:solidFill>
                  <a:schemeClr val="accent4">
                    <a:lumMod val="75000"/>
                  </a:schemeClr>
                </a:solidFill>
                <a:latin typeface="Varela Round"/>
              </a:rPr>
              <a:t>Entity Framework</a:t>
            </a:r>
            <a:r>
              <a:rPr lang="zh-TW" altLang="en-US" dirty="0">
                <a:solidFill>
                  <a:schemeClr val="accent4">
                    <a:lumMod val="75000"/>
                  </a:schemeClr>
                </a:solidFill>
                <a:latin typeface="Varela Round"/>
              </a:rPr>
              <a:t>程式碼</a:t>
            </a:r>
            <a:endParaRPr lang="zh-TW" alt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27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2C1A8C3-62E5-4C57-8E0D-3C4A1E06D6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021" b="52905"/>
          <a:stretch/>
        </p:blipFill>
        <p:spPr>
          <a:xfrm>
            <a:off x="209725" y="687897"/>
            <a:ext cx="2679669" cy="3229761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5F6BA07-B41E-4F8E-AB1F-F2E537907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0540" y="4160939"/>
            <a:ext cx="10003229" cy="237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669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3102C86-151D-4DB0-ACB7-94DBFE46C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15" y="1238250"/>
            <a:ext cx="10963275" cy="7239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6BE33C7-D962-49B5-89BC-C9BD9FA36FBA}"/>
              </a:ext>
            </a:extLst>
          </p:cNvPr>
          <p:cNvSpPr/>
          <p:nvPr/>
        </p:nvSpPr>
        <p:spPr>
          <a:xfrm>
            <a:off x="421415" y="727636"/>
            <a:ext cx="1246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Web.config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EF6053-07C7-42B9-AD25-D7845557D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45" y="2103432"/>
            <a:ext cx="4495800" cy="21621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247ABB58-C34A-496B-AC2D-2635F3A72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945" y="4077050"/>
            <a:ext cx="6533343" cy="269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27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43A09DC-FA40-48D8-ACB4-FF70CF23E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68" y="1007683"/>
            <a:ext cx="4638675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1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68EDBDC-4789-4CC1-BA55-DBD5707EEAF5}"/>
              </a:ext>
            </a:extLst>
          </p:cNvPr>
          <p:cNvSpPr/>
          <p:nvPr/>
        </p:nvSpPr>
        <p:spPr>
          <a:xfrm>
            <a:off x="3687637" y="3261112"/>
            <a:ext cx="4845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ADO.NET</a:t>
            </a:r>
            <a:r>
              <a:rPr lang="zh-TW" altLang="en-US" dirty="0">
                <a:solidFill>
                  <a:srgbClr val="45454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連接資料庫以及新增</a:t>
            </a:r>
            <a:r>
              <a:rPr lang="en-US" altLang="zh-TW" dirty="0">
                <a:solidFill>
                  <a:srgbClr val="45454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solidFill>
                  <a:srgbClr val="45454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更新</a:t>
            </a:r>
            <a:r>
              <a:rPr lang="en-US" altLang="zh-TW" dirty="0">
                <a:solidFill>
                  <a:srgbClr val="45454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dirty="0">
                <a:solidFill>
                  <a:srgbClr val="45454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移除資料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360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2C329B88-44A2-4966-9E5B-606184049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04" y="807746"/>
            <a:ext cx="2428875" cy="393382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BFC52AD-E36E-4F1B-A7D3-92B961A89FC6}"/>
              </a:ext>
            </a:extLst>
          </p:cNvPr>
          <p:cNvSpPr/>
          <p:nvPr/>
        </p:nvSpPr>
        <p:spPr>
          <a:xfrm>
            <a:off x="3627670" y="2312993"/>
            <a:ext cx="54492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先建立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BusinessLayer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後使用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Ado.Net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連接資料庫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BusinessLayer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底下建立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Gamer.cs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/>
              <a:t>Model)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在建立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GamerBusinessLayer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D2B5AF0-E187-40A1-9343-7F5DACB61ADC}"/>
              </a:ext>
            </a:extLst>
          </p:cNvPr>
          <p:cNvSpPr/>
          <p:nvPr/>
        </p:nvSpPr>
        <p:spPr>
          <a:xfrm>
            <a:off x="268447" y="947956"/>
            <a:ext cx="2607029" cy="12667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001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C61ED52-2B99-4CAB-987C-94ED3BC3C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2939" y="2236453"/>
            <a:ext cx="3095625" cy="325755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68B6A2B-2AC1-42A0-BF27-2ACFDDAE3426}"/>
              </a:ext>
            </a:extLst>
          </p:cNvPr>
          <p:cNvSpPr/>
          <p:nvPr/>
        </p:nvSpPr>
        <p:spPr>
          <a:xfrm>
            <a:off x="7491368" y="4530055"/>
            <a:ext cx="1140903" cy="1845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2F778B7-D274-4355-99E8-8FBF550011A7}"/>
              </a:ext>
            </a:extLst>
          </p:cNvPr>
          <p:cNvSpPr/>
          <p:nvPr/>
        </p:nvSpPr>
        <p:spPr>
          <a:xfrm>
            <a:off x="582467" y="1901933"/>
            <a:ext cx="54492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把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BusinessLayer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載入到專案裡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2988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n-US" altLang="zh-TW" dirty="0"/>
              <a:t>Cache </a:t>
            </a:r>
            <a:r>
              <a:rPr lang="zh-TW" altLang="en-US" dirty="0"/>
              <a:t>完全攻略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5189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訓練課程簡報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224615_TF03460604.potx" id="{459C345E-EC57-4CE6-8378-CD5A0E02B40D}" vid="{75388508-C140-4AE9-B3F8-1A15F21DF63F}"/>
    </a:ext>
  </a:extLst>
</a:theme>
</file>

<file path=ppt/theme/theme2.xml><?xml version="1.0" encoding="utf-8"?>
<a:theme xmlns:a="http://schemas.openxmlformats.org/drawingml/2006/main" name="Office 佈景主題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訓練課程簡報</Template>
  <TotalTime>1834</TotalTime>
  <Words>447</Words>
  <Application>Microsoft Office PowerPoint</Application>
  <PresentationFormat>寬螢幕</PresentationFormat>
  <Paragraphs>39</Paragraphs>
  <Slides>18</Slides>
  <Notes>2</Notes>
  <HiddenSlides>0</HiddenSlides>
  <MMClips>5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8" baseType="lpstr">
      <vt:lpstr>Microsoft JhengHei UI</vt:lpstr>
      <vt:lpstr>Varela Round</vt:lpstr>
      <vt:lpstr>細明體</vt:lpstr>
      <vt:lpstr>微軟正黑體</vt:lpstr>
      <vt:lpstr>新細明體</vt:lpstr>
      <vt:lpstr>Arial</vt:lpstr>
      <vt:lpstr>Calibri</vt:lpstr>
      <vt:lpstr>Georgia</vt:lpstr>
      <vt:lpstr>Wingdings 2</vt:lpstr>
      <vt:lpstr>訓練課程簡報</vt:lpstr>
      <vt:lpstr>現代 .Net 開發者之路 - MVC 完全精通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Cache 完全攻略</vt:lpstr>
      <vt:lpstr>PowerPoint 簡報</vt:lpstr>
      <vt:lpstr>PowerPoint 簡報</vt:lpstr>
      <vt:lpstr>PowerPoint 簡報</vt:lpstr>
      <vt:lpstr>PowerPoint 簡報</vt:lpstr>
      <vt:lpstr>使用Area將網站畫地分區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現代 .Net 開發者之路 - MVC 完全精通</dc:title>
  <dc:creator>陳彥如</dc:creator>
  <cp:lastModifiedBy>陳彥如</cp:lastModifiedBy>
  <cp:revision>30</cp:revision>
  <dcterms:created xsi:type="dcterms:W3CDTF">2018-05-02T03:29:08Z</dcterms:created>
  <dcterms:modified xsi:type="dcterms:W3CDTF">2018-05-09T10:07:08Z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